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0"/>
  </p:notesMasterIdLst>
  <p:sldIdLst>
    <p:sldId id="1659" r:id="rId3"/>
    <p:sldId id="2156" r:id="rId4"/>
    <p:sldId id="2232" r:id="rId5"/>
    <p:sldId id="2157" r:id="rId6"/>
    <p:sldId id="1791" r:id="rId7"/>
    <p:sldId id="1952" r:id="rId8"/>
    <p:sldId id="1941" r:id="rId9"/>
    <p:sldId id="2257" r:id="rId10"/>
    <p:sldId id="1960" r:id="rId11"/>
    <p:sldId id="2237" r:id="rId12"/>
    <p:sldId id="2258" r:id="rId13"/>
    <p:sldId id="2254" r:id="rId14"/>
    <p:sldId id="2259" r:id="rId15"/>
    <p:sldId id="2260" r:id="rId16"/>
    <p:sldId id="2262" r:id="rId17"/>
    <p:sldId id="2263" r:id="rId18"/>
    <p:sldId id="2264" r:id="rId19"/>
    <p:sldId id="2265" r:id="rId20"/>
    <p:sldId id="2278" r:id="rId21"/>
    <p:sldId id="2266" r:id="rId22"/>
    <p:sldId id="2267" r:id="rId23"/>
    <p:sldId id="2159" r:id="rId24"/>
    <p:sldId id="2268" r:id="rId25"/>
    <p:sldId id="2269" r:id="rId26"/>
    <p:sldId id="2280" r:id="rId27"/>
    <p:sldId id="2261" r:id="rId28"/>
    <p:sldId id="2270" r:id="rId29"/>
    <p:sldId id="2277" r:id="rId30"/>
    <p:sldId id="2272" r:id="rId31"/>
    <p:sldId id="2271" r:id="rId32"/>
    <p:sldId id="2279" r:id="rId33"/>
    <p:sldId id="2274" r:id="rId34"/>
    <p:sldId id="2275" r:id="rId35"/>
    <p:sldId id="2276" r:id="rId36"/>
    <p:sldId id="2101" r:id="rId37"/>
    <p:sldId id="1996" r:id="rId38"/>
    <p:sldId id="2282" r:id="rId3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71" autoAdjust="0"/>
    <p:restoredTop sz="86418" autoAdjust="0"/>
  </p:normalViewPr>
  <p:slideViewPr>
    <p:cSldViewPr>
      <p:cViewPr varScale="1">
        <p:scale>
          <a:sx n="97" d="100"/>
          <a:sy n="97" d="100"/>
        </p:scale>
        <p:origin x="-1498"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83" d="100"/>
          <a:sy n="83" d="100"/>
        </p:scale>
        <p:origin x="-3241" y="-84"/>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468478F-85AB-4F2F-9836-360E2A3B8D3A}" type="datetimeFigureOut">
              <a:rPr lang="en-US" smtClean="0"/>
              <a:pPr/>
              <a:t>4/19/2022</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37</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4/19/2022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4/19/2022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 Brief Reprise and </a:t>
            </a:r>
            <a:b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b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 Blunt Reproof”</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6:11 – 18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14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20 April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his reprise by readdressing the issue of inward reality versus outward religion.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in Galatia had sneaked in to prey on the hearts and minds of the new believers.  They compelled them to be circumcised—undergo the rite of initiation into the old-covenant Law—in order to “make a good showing” in the flesh.  </a:t>
            </a:r>
          </a:p>
          <a:p>
            <a:pPr indent="457200">
              <a:spcAft>
                <a:spcPts val="1200"/>
              </a:spcAft>
            </a:pPr>
            <a:r>
              <a:rPr lang="en-US" sz="2400" b="1" dirty="0" smtClean="0">
                <a:latin typeface="Cambria" pitchFamily="18" charset="0"/>
              </a:rPr>
              <a:t>Whom were they trying to impress?  Paul says they were trying to avoid persecution.  At that time, persecution could come from two sources: </a:t>
            </a:r>
            <a:r>
              <a:rPr lang="en-US" sz="2400" b="1" i="1" dirty="0" smtClean="0">
                <a:effectLst>
                  <a:outerShdw blurRad="38100" dist="38100" dir="2700000" algn="tl">
                    <a:srgbClr val="000000">
                      <a:alpha val="43137"/>
                    </a:srgbClr>
                  </a:outerShdw>
                </a:effectLst>
                <a:latin typeface="Cambria" pitchFamily="18" charset="0"/>
              </a:rPr>
              <a:t>Jews and Romans</a:t>
            </a:r>
            <a:r>
              <a:rPr lang="en-US" sz="2400" b="1" dirty="0" smtClean="0">
                <a:latin typeface="Cambria" pitchFamily="18" charset="0"/>
              </a:rPr>
              <a:t>.  In both cases, retaining the practice of circumcision would help Christians avoid unwanted wrath.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6:12 – 13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 the </a:t>
            </a:r>
            <a:r>
              <a:rPr lang="en-US" sz="2400" b="1" u="sng" dirty="0" smtClean="0">
                <a:effectLst>
                  <a:outerShdw blurRad="38100" dist="38100" dir="2700000" algn="tl">
                    <a:srgbClr val="000000">
                      <a:alpha val="43137"/>
                    </a:srgbClr>
                  </a:outerShdw>
                </a:effectLst>
                <a:latin typeface="Cambria" pitchFamily="18" charset="0"/>
              </a:rPr>
              <a:t>Jews</a:t>
            </a:r>
            <a:r>
              <a:rPr lang="en-US" sz="2400" b="1" dirty="0" smtClean="0">
                <a:latin typeface="Cambria" pitchFamily="18" charset="0"/>
              </a:rPr>
              <a:t>, circumcision would mean that the Gentile Christians were not converting to a competing faith but were willing to submit to the old order of things under the rules, regulation, restrictions, and Rabbis of the long-standing traditions.  </a:t>
            </a:r>
          </a:p>
          <a:p>
            <a:pPr indent="457200">
              <a:spcAft>
                <a:spcPts val="1200"/>
              </a:spcAft>
            </a:pPr>
            <a:r>
              <a:rPr lang="en-US" sz="2400" b="1" dirty="0" smtClean="0">
                <a:latin typeface="Cambria" pitchFamily="18" charset="0"/>
              </a:rPr>
              <a:t>To the </a:t>
            </a:r>
            <a:r>
              <a:rPr lang="en-US" sz="2400" b="1" u="sng" dirty="0" smtClean="0">
                <a:effectLst>
                  <a:outerShdw blurRad="38100" dist="38100" dir="2700000" algn="tl">
                    <a:srgbClr val="000000">
                      <a:alpha val="43137"/>
                    </a:srgbClr>
                  </a:outerShdw>
                </a:effectLst>
                <a:latin typeface="Cambria" pitchFamily="18" charset="0"/>
              </a:rPr>
              <a:t>Romans</a:t>
            </a:r>
            <a:r>
              <a:rPr lang="en-US" sz="2400" b="1" dirty="0" smtClean="0">
                <a:latin typeface="Cambria" pitchFamily="18" charset="0"/>
              </a:rPr>
              <a:t>, who had accepted Judaism as a legal religion in the Roman Empire, Gentiles who were circumcised would fall under the category of Judaism.  They would therefore remain under that umbrella of legal toleration.  To reject circumcision and take the name “Christian” would mean to sacrifice this protection and potentially face persecution.  So,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were at least right on that count: Being circumcised would diminish the likelihood of persecution.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6:12 – 13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Picture 2" descr="6 - 14 boasting.jpg"/>
          <p:cNvPicPr>
            <a:picLocks noChangeAspect="1"/>
          </p:cNvPicPr>
          <p:nvPr/>
        </p:nvPicPr>
        <p:blipFill>
          <a:blip r:embed="rId2" cstate="print"/>
          <a:stretch>
            <a:fillRect/>
          </a:stretch>
        </p:blipFill>
        <p:spPr>
          <a:xfrm>
            <a:off x="228600" y="838200"/>
            <a:ext cx="8679543" cy="4876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 do so, however, not only betrayed Christ, who was the Mediator of a new covenant, but also set up a religion that was all show and no substance.  Paul says that those who are circumcised “do not even keep the Law themselves” (</a:t>
            </a:r>
            <a:r>
              <a:rPr lang="en-US" sz="2400" b="1" dirty="0" smtClean="0">
                <a:effectLst>
                  <a:outerShdw blurRad="38100" dist="38100" dir="2700000" algn="tl">
                    <a:srgbClr val="000000">
                      <a:alpha val="43137"/>
                    </a:srgbClr>
                  </a:outerShdw>
                </a:effectLst>
                <a:latin typeface="Cambria" pitchFamily="18" charset="0"/>
              </a:rPr>
              <a:t>6:13</a:t>
            </a:r>
            <a:r>
              <a:rPr lang="en-US" sz="2400" b="1" dirty="0" smtClean="0">
                <a:latin typeface="Cambria" pitchFamily="18" charset="0"/>
              </a:rPr>
              <a:t>).  </a:t>
            </a:r>
          </a:p>
          <a:p>
            <a:pPr indent="457200">
              <a:spcAft>
                <a:spcPts val="1200"/>
              </a:spcAft>
            </a:pPr>
            <a:r>
              <a:rPr lang="en-US" sz="2400" b="1" dirty="0" smtClean="0">
                <a:latin typeface="Cambria" pitchFamily="18" charset="0"/>
              </a:rPr>
              <a:t>Rather,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simply wanted a </a:t>
            </a:r>
            <a:r>
              <a:rPr lang="en-US" sz="2400" b="1" dirty="0" smtClean="0">
                <a:effectLst>
                  <a:outerShdw blurRad="38100" dist="38100" dir="2700000" algn="tl">
                    <a:srgbClr val="000000">
                      <a:alpha val="43137"/>
                    </a:srgbClr>
                  </a:outerShdw>
                </a:effectLst>
                <a:latin typeface="Cambria" pitchFamily="18" charset="0"/>
              </a:rPr>
              <a:t>“get out of persecution free”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card</a:t>
            </a:r>
            <a:r>
              <a:rPr lang="en-US" sz="2400" b="1" dirty="0" smtClean="0">
                <a:latin typeface="Cambria" pitchFamily="18" charset="0"/>
              </a:rPr>
              <a:t> and the opportunity to boast about the hard-earned converts to their own distorted, Judaistic Christianity.   </a:t>
            </a:r>
          </a:p>
          <a:p>
            <a:pPr indent="457200">
              <a:spcAft>
                <a:spcPts val="1200"/>
              </a:spcAft>
            </a:pPr>
            <a:r>
              <a:rPr lang="en-US" sz="2400" b="1" dirty="0" smtClean="0">
                <a:latin typeface="Cambria" pitchFamily="18" charset="0"/>
              </a:rPr>
              <a:t>Although we’re two millennia removed from the original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we’re still tempted to boast in the flesh.  We place a notch in our belts when our baptism numbers swell, demonstrating the grand results of our evangelistic efforts.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6:12 – 13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keep close tabs on attendance at services, Sunday school, and special events.  This numbers game is one of the most fleshy games congregations can play.  Another game we play is the glitz-and-glamour game.  The bigger and flashier our Sunday morning productions, the more we feel like we’re worshiped to the max!</a:t>
            </a:r>
          </a:p>
          <a:p>
            <a:pPr indent="457200">
              <a:spcAft>
                <a:spcPts val="1200"/>
              </a:spcAft>
            </a:pPr>
            <a:r>
              <a:rPr lang="en-US" sz="2400" b="1" dirty="0" smtClean="0">
                <a:latin typeface="Cambria" pitchFamily="18" charset="0"/>
              </a:rPr>
              <a:t>But bright lights, loud bands, big budgets, huge crowds, and hyped-up emotional responses mean nothing if they lack real substance.  How easy it is to boast in the flesh, focusing on the outward actions rather than the inward reality.</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6:12 – 13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6:14 – 16</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087189"/>
            <a:ext cx="8458200" cy="276998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14</a:t>
            </a:r>
            <a:r>
              <a:rPr lang="en-US" sz="2700" i="1" dirty="0" smtClean="0">
                <a:latin typeface="Georgia" pitchFamily="18" charset="0"/>
              </a:rPr>
              <a:t>May I never boast except in the cross of our Lord Jesus Christ, through which the world has been crucified to me, and I to the world.  </a:t>
            </a:r>
            <a:r>
              <a:rPr lang="en-US" sz="2700" b="1" baseline="30000" dirty="0" smtClean="0">
                <a:effectLst>
                  <a:outerShdw blurRad="38100" dist="38100" dir="2700000" algn="tl">
                    <a:srgbClr val="000000">
                      <a:alpha val="43137"/>
                    </a:srgbClr>
                  </a:outerShdw>
                </a:effectLst>
                <a:latin typeface="Georgia" pitchFamily="18" charset="0"/>
              </a:rPr>
              <a:t>15</a:t>
            </a:r>
            <a:r>
              <a:rPr lang="en-US" sz="2700" i="1" dirty="0" smtClean="0">
                <a:latin typeface="Georgia" pitchFamily="18" charset="0"/>
              </a:rPr>
              <a:t>Neither circumcision nor uncircumcision means anything; what counts is the new creation.  </a:t>
            </a:r>
            <a:r>
              <a:rPr lang="en-US" sz="2700" b="1" baseline="30000" dirty="0" smtClean="0">
                <a:effectLst>
                  <a:outerShdw blurRad="38100" dist="38100" dir="2700000" algn="tl">
                    <a:srgbClr val="000000">
                      <a:alpha val="43137"/>
                    </a:srgbClr>
                  </a:outerShdw>
                </a:effectLst>
                <a:latin typeface="Georgia" pitchFamily="18" charset="0"/>
              </a:rPr>
              <a:t>16</a:t>
            </a:r>
            <a:r>
              <a:rPr lang="en-US" sz="2700" i="1" dirty="0" smtClean="0">
                <a:latin typeface="Georgia" pitchFamily="18" charset="0"/>
              </a:rPr>
              <a:t>Peace and mercy to all who follow this rule—to the Israel of God.</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contrast to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boasting in the visible results of their human efforts, Paul returns to the true center of our boasting: the Cross of the Lord Jesus Christ, the only means of justification and sanctification.  Christianity isn’t about our achievements.  It’s not about what we can do for God.  It’s about what God has done for us.</a:t>
            </a:r>
          </a:p>
          <a:p>
            <a:pPr indent="457200">
              <a:spcAft>
                <a:spcPts val="1200"/>
              </a:spcAft>
            </a:pPr>
            <a:r>
              <a:rPr lang="en-US" sz="2400" b="1" dirty="0" smtClean="0">
                <a:latin typeface="Cambria" pitchFamily="18" charset="0"/>
              </a:rPr>
              <a:t>In fact, a true understanding of the saving work of Jesus Christ on our behalf excludes all boasting in our own merit.  Paul makes this clear elsewhere: </a:t>
            </a:r>
            <a:r>
              <a:rPr lang="en-US" sz="2400" b="1" i="1" dirty="0" smtClean="0">
                <a:latin typeface="Cambria" pitchFamily="18" charset="0"/>
              </a:rPr>
              <a:t>“For by grace are ye saved through faith; and that not of yourselves: it is the gift of God: </a:t>
            </a:r>
            <a:r>
              <a:rPr lang="en-US" sz="2400" b="1" i="1" baseline="30000" dirty="0" smtClean="0">
                <a:effectLst>
                  <a:outerShdw blurRad="38100" dist="38100" dir="2700000" algn="tl">
                    <a:srgbClr val="000000">
                      <a:alpha val="43137"/>
                    </a:srgbClr>
                  </a:outerShdw>
                </a:effectLst>
                <a:latin typeface="Cambria" pitchFamily="18" charset="0"/>
              </a:rPr>
              <a:t>9</a:t>
            </a:r>
            <a:r>
              <a:rPr lang="en-US" sz="2400" b="1" i="1" dirty="0" smtClean="0">
                <a:latin typeface="Cambria" pitchFamily="18" charset="0"/>
              </a:rPr>
              <a:t>Not of works, lest any man should boast”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Eph 2:8-9</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6:14 – 16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God chose us (</a:t>
            </a:r>
            <a:r>
              <a:rPr lang="en-US" sz="2400" b="1" dirty="0" smtClean="0">
                <a:effectLst>
                  <a:outerShdw blurRad="38100" dist="38100" dir="2700000" algn="tl">
                    <a:srgbClr val="000000">
                      <a:alpha val="43137"/>
                    </a:srgbClr>
                  </a:outerShdw>
                </a:effectLst>
                <a:latin typeface="Cambria" pitchFamily="18" charset="0"/>
              </a:rPr>
              <a:t>Eph 1:4</a:t>
            </a:r>
            <a:r>
              <a:rPr lang="en-US" sz="2400" b="1" dirty="0" smtClean="0">
                <a:latin typeface="Cambria" pitchFamily="18" charset="0"/>
              </a:rPr>
              <a:t>).  He sent His Son to die for us (</a:t>
            </a:r>
            <a:r>
              <a:rPr lang="en-US" sz="2400" b="1" dirty="0" smtClean="0">
                <a:effectLst>
                  <a:outerShdw blurRad="38100" dist="38100" dir="2700000" algn="tl">
                    <a:srgbClr val="000000">
                      <a:alpha val="43137"/>
                    </a:srgbClr>
                  </a:outerShdw>
                </a:effectLst>
                <a:latin typeface="Cambria" pitchFamily="18" charset="0"/>
              </a:rPr>
              <a:t>Gal 4:4</a:t>
            </a:r>
            <a:r>
              <a:rPr lang="en-US" sz="2400" b="1" dirty="0" smtClean="0">
                <a:latin typeface="Cambria" pitchFamily="18" charset="0"/>
              </a:rPr>
              <a:t>).  He gave us a new life we never could have earned(</a:t>
            </a:r>
            <a:r>
              <a:rPr lang="en-US" sz="2400" b="1" dirty="0" smtClean="0">
                <a:effectLst>
                  <a:outerShdw blurRad="38100" dist="38100" dir="2700000" algn="tl">
                    <a:srgbClr val="000000">
                      <a:alpha val="43137"/>
                    </a:srgbClr>
                  </a:outerShdw>
                </a:effectLst>
                <a:latin typeface="Cambria" pitchFamily="18" charset="0"/>
              </a:rPr>
              <a:t>1Pet 1:3</a:t>
            </a:r>
            <a:r>
              <a:rPr lang="en-US" sz="2400" b="1" dirty="0" smtClean="0">
                <a:latin typeface="Cambria" pitchFamily="18" charset="0"/>
              </a:rPr>
              <a:t>).  His power and grace alone justified us, sanctify us, and will glorify us.  We have nothing to boast about except the person and work of Jesus Christ.  Every ounce of credit for who we are and for the hope that we have goes to the Savior who died for us at Calvary.  </a:t>
            </a:r>
          </a:p>
          <a:p>
            <a:pPr indent="457200">
              <a:spcAft>
                <a:spcPts val="1200"/>
              </a:spcAft>
            </a:pPr>
            <a:r>
              <a:rPr lang="en-US" sz="2400" b="1" dirty="0" smtClean="0">
                <a:latin typeface="Cambria" pitchFamily="18" charset="0"/>
              </a:rPr>
              <a:t>Besides taking away any basis for personal boasting, the Cross also drew a clear line of division between the believer and the world.  This means that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precarious fence sitting has no place in the Christian life.  Previously, Paul was desperately anxious to be in favor with the world.  But since his conversion, Paul does not care what the world thinks or says or does.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6:14 – 16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change in perspective has profound practical implications.  Like Paul, as Christians, the more we focus on Christ and what He accomplished, the less we’ll focus on the world and what we accomplish.  When the Cross becomes everything to us, the world loses its luster.  </a:t>
            </a:r>
          </a:p>
          <a:p>
            <a:pPr indent="457200">
              <a:spcAft>
                <a:spcPts val="1200"/>
              </a:spcAft>
            </a:pPr>
            <a:r>
              <a:rPr lang="en-US" sz="2400" b="1" dirty="0" smtClean="0">
                <a:latin typeface="Cambria" pitchFamily="18" charset="0"/>
              </a:rPr>
              <a:t>In fact, all that matters in the Christian life is a “new creation” (</a:t>
            </a:r>
            <a:r>
              <a:rPr lang="en-US" sz="2400" b="1" dirty="0" smtClean="0">
                <a:effectLst>
                  <a:outerShdw blurRad="38100" dist="38100" dir="2700000" algn="tl">
                    <a:srgbClr val="000000">
                      <a:alpha val="43137"/>
                    </a:srgbClr>
                  </a:outerShdw>
                </a:effectLst>
                <a:latin typeface="Cambria" pitchFamily="18" charset="0"/>
              </a:rPr>
              <a:t>6:15</a:t>
            </a:r>
            <a:r>
              <a:rPr lang="en-US" sz="2400" b="1" dirty="0" smtClean="0">
                <a:latin typeface="Cambria" pitchFamily="18" charset="0"/>
              </a:rPr>
              <a:t>).  No religious rituals, no acts of devotion, no fleshly merit counts for anything in Christ, who accomplish everything for us.  To become children of God, we must become new creatures (</a:t>
            </a:r>
            <a:r>
              <a:rPr lang="en-US" sz="2400" b="1" dirty="0" smtClean="0">
                <a:effectLst>
                  <a:outerShdw blurRad="38100" dist="38100" dir="2700000" algn="tl">
                    <a:srgbClr val="000000">
                      <a:alpha val="43137"/>
                    </a:srgbClr>
                  </a:outerShdw>
                </a:effectLst>
                <a:latin typeface="Cambria" pitchFamily="18" charset="0"/>
              </a:rPr>
              <a:t>2Cor 5:17</a:t>
            </a:r>
            <a:r>
              <a:rPr lang="en-US" sz="2400" b="1" dirty="0" smtClean="0">
                <a:latin typeface="Cambria" pitchFamily="18" charset="0"/>
              </a:rPr>
              <a:t>).  The only way to do that is to place our trust in Christ, counting on Him to forgive our sins, make us holy, and present us as righteous before God.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6:14 – 16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118786" name="Picture 2" descr="Galatians 6-15 700x400"/>
          <p:cNvPicPr>
            <a:picLocks noChangeAspect="1" noChangeArrowheads="1"/>
          </p:cNvPicPr>
          <p:nvPr/>
        </p:nvPicPr>
        <p:blipFill>
          <a:blip r:embed="rId2" cstate="print"/>
          <a:srcRect/>
          <a:stretch>
            <a:fillRect/>
          </a:stretch>
        </p:blipFill>
        <p:spPr bwMode="auto">
          <a:xfrm>
            <a:off x="304800" y="914400"/>
            <a:ext cx="8610600" cy="4963886"/>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concluding remarks include an insight into the motivation behind those seeking to compel circumcision. While such people may seek to glory in the flesh, Paul himself will only glory in the cross of the Lord Jesus Christ (</a:t>
            </a:r>
            <a:r>
              <a:rPr lang="en-US" sz="2400" b="1" dirty="0" smtClean="0">
                <a:effectLst>
                  <a:outerShdw blurRad="38100" dist="38100" dir="2700000" algn="tl">
                    <a:srgbClr val="000000">
                      <a:alpha val="43137"/>
                    </a:srgbClr>
                  </a:outerShdw>
                </a:effectLst>
                <a:latin typeface="Cambria" pitchFamily="18" charset="0"/>
              </a:rPr>
              <a:t>11-14</a:t>
            </a:r>
            <a:r>
              <a:rPr lang="en-US" sz="2400" b="1" dirty="0" smtClean="0">
                <a:latin typeface="Cambria" pitchFamily="18" charset="0"/>
              </a:rPr>
              <a:t>).  Summarizing his whole epistle in one verse, Paul reasserts that circumcision is inconsequential, and that in Christ Jesus becoming a new creation is what really matters (</a:t>
            </a:r>
            <a:r>
              <a:rPr lang="en-US" sz="2400" b="1" dirty="0" smtClean="0">
                <a:effectLst>
                  <a:outerShdw blurRad="38100" dist="38100" dir="2700000" algn="tl">
                    <a:srgbClr val="000000">
                      <a:alpha val="43137"/>
                    </a:srgbClr>
                  </a:outerShdw>
                </a:effectLst>
                <a:latin typeface="Cambria" pitchFamily="18" charset="0"/>
              </a:rPr>
              <a:t>15</a:t>
            </a:r>
            <a:r>
              <a:rPr lang="en-US" sz="2400" b="1" dirty="0" smtClean="0">
                <a:latin typeface="Cambria" pitchFamily="18" charset="0"/>
              </a:rPr>
              <a:t>).  </a:t>
            </a:r>
          </a:p>
          <a:p>
            <a:pPr indent="457200">
              <a:spcAft>
                <a:spcPts val="1200"/>
              </a:spcAft>
            </a:pPr>
            <a:r>
              <a:rPr lang="en-US" sz="2400" b="1" dirty="0" smtClean="0">
                <a:latin typeface="Cambria" pitchFamily="18" charset="0"/>
              </a:rPr>
              <a:t>With a plea for no one to trouble him since he bears in his body the marks of the Lord Jesus, Paul closes this epistle with a prayer of peace, mercy, and grace upon those who walk according to his teaching, and upon the Israel of God (</a:t>
            </a:r>
            <a:r>
              <a:rPr lang="en-US" sz="2400" b="1" dirty="0" smtClean="0">
                <a:effectLst>
                  <a:outerShdw blurRad="38100" dist="38100" dir="2700000" algn="tl">
                    <a:srgbClr val="000000">
                      <a:alpha val="43137"/>
                    </a:srgbClr>
                  </a:outerShdw>
                </a:effectLst>
                <a:latin typeface="Cambria" pitchFamily="18" charset="0"/>
              </a:rPr>
              <a:t>16-18</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then says that “those who will walk by this rule”—the principle that the new life is to be lived in the shadow of the Cross—will be granted peace and mercy.  Unlike the Law, which produced anxiety and wrath, Gods grace fills a believer’s life with a profound, inexplicable peace and a sense of pardon from sin and its penalties.  No longer are we trapped in a dark pit of guilt and fear.  </a:t>
            </a:r>
          </a:p>
          <a:p>
            <a:pPr indent="457200">
              <a:spcAft>
                <a:spcPts val="1200"/>
              </a:spcAft>
            </a:pPr>
            <a:r>
              <a:rPr lang="en-US" sz="2400" b="1" dirty="0" smtClean="0">
                <a:latin typeface="Cambria" pitchFamily="18" charset="0"/>
              </a:rPr>
              <a:t>Paul extends this blessing of peace and mercy not only to all those who accept this principle of the Cross but also to “the Israel of God.”  Bible students have interpreted this phrase in numerous ways.  Some understand it to be a further description of “those who will walk by this rule,” meaning it could be translated, “that is, the Israel of God.”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6:14 – 16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case, the phrase would refer to all believers in Christ—Jews and Gentiles—as members of “spiritual Israel” in the sense that children of faith are the true children of Abraham (</a:t>
            </a:r>
            <a:r>
              <a:rPr lang="en-US" sz="2400" b="1" dirty="0" smtClean="0">
                <a:effectLst>
                  <a:outerShdw blurRad="38100" dist="38100" dir="2700000" algn="tl">
                    <a:srgbClr val="000000">
                      <a:alpha val="43137"/>
                    </a:srgbClr>
                  </a:outerShdw>
                </a:effectLst>
                <a:latin typeface="Cambria" pitchFamily="18" charset="0"/>
              </a:rPr>
              <a:t>Gal 3:6-9</a:t>
            </a:r>
            <a:r>
              <a:rPr lang="en-US" sz="2400" b="1" dirty="0" smtClean="0">
                <a:latin typeface="Cambria" pitchFamily="18" charset="0"/>
              </a:rPr>
              <a:t>).  Others understand “Israel of God” to refer to unbelieving Israel.  Here, Paul would be expressing his earnest desire that even the present enemies of the Cross would one day inherit the blessings of peace and mercy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Rom 9:3-4</a:t>
            </a:r>
            <a:r>
              <a:rPr lang="en-US" sz="2400" b="1" dirty="0" smtClean="0">
                <a:latin typeface="Cambria" pitchFamily="18" charset="0"/>
              </a:rPr>
              <a:t>).  </a:t>
            </a:r>
          </a:p>
          <a:p>
            <a:pPr indent="457200">
              <a:spcAft>
                <a:spcPts val="1200"/>
              </a:spcAft>
            </a:pPr>
            <a:r>
              <a:rPr lang="en-US" sz="2400" b="1" dirty="0" smtClean="0">
                <a:latin typeface="Cambria" pitchFamily="18" charset="0"/>
              </a:rPr>
              <a:t>Still others see the “Israel of God” as the Jewish Christians who, though true physical members of the nation of Israel, over came the cultural and religious bondage they were in and embraced Jesus as their Messiah, choosing to live according to grace rather than law.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6:14 – 16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6 - 16 Israel of God-2.jpg"/>
          <p:cNvPicPr>
            <a:picLocks noChangeAspect="1"/>
          </p:cNvPicPr>
          <p:nvPr/>
        </p:nvPicPr>
        <p:blipFill>
          <a:blip r:embed="rId2" cstate="print"/>
          <a:srcRect l="5000" r="4167"/>
          <a:stretch>
            <a:fillRect/>
          </a:stretch>
        </p:blipFill>
        <p:spPr>
          <a:xfrm>
            <a:off x="457200" y="856208"/>
            <a:ext cx="8305800" cy="5145583"/>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himself would fit in this category </a:t>
            </a:r>
            <a:r>
              <a:rPr lang="en-US" sz="22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“Though I also might have confidence in the flesh.  If anyone else thinks he may have confidence in the flesh, I more so: circumcised the eighth day, of the stock of Israel, of the tribe of Benjamin, a Hebrew of the Hebrews; concerning the law, a Pharisee; concerning zeal, persecuting the church; concerning the righteousness which is in the law, blameless.  But what things were gain to me, these I have counted loss for       Christ . . .”</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Phil 3:4-11</a:t>
            </a:r>
            <a:r>
              <a:rPr lang="en-US" sz="2400" b="1" dirty="0" smtClean="0">
                <a:latin typeface="Cambria" pitchFamily="18" charset="0"/>
              </a:rPr>
              <a:t>).</a:t>
            </a:r>
          </a:p>
          <a:p>
            <a:pPr indent="457200">
              <a:spcAft>
                <a:spcPts val="1200"/>
              </a:spcAft>
            </a:pPr>
            <a:r>
              <a:rPr lang="en-US" sz="2400" b="1" dirty="0" smtClean="0">
                <a:latin typeface="Cambria" pitchFamily="18" charset="0"/>
              </a:rPr>
              <a:t>Because this is the only place in the Bible where we find the phrase “Israel of God,” we have no way of determining exactly what Paul meant.  Yet, the principle still stands—only those who trust in Christ and His redemptive work will receive the peace and mercy for which we all yearn.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6:14 – 16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6:17 – 18</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087189"/>
            <a:ext cx="8458200" cy="193899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17</a:t>
            </a:r>
            <a:r>
              <a:rPr lang="en-US" sz="2700" i="1" dirty="0" smtClean="0">
                <a:latin typeface="Georgia" pitchFamily="18" charset="0"/>
              </a:rPr>
              <a:t>From now on, let no one cause me trouble, for I bear on my body the marks of Jesus.  </a:t>
            </a:r>
            <a:r>
              <a:rPr lang="en-US" sz="2700" b="1" baseline="30000" dirty="0" smtClean="0">
                <a:effectLst>
                  <a:outerShdw blurRad="38100" dist="38100" dir="2700000" algn="tl">
                    <a:srgbClr val="000000">
                      <a:alpha val="43137"/>
                    </a:srgbClr>
                  </a:outerShdw>
                </a:effectLst>
                <a:latin typeface="Georgia" pitchFamily="18" charset="0"/>
              </a:rPr>
              <a:t>18</a:t>
            </a:r>
            <a:r>
              <a:rPr lang="en-US" sz="2700" i="1" dirty="0" smtClean="0">
                <a:latin typeface="Georgia" pitchFamily="18" charset="0"/>
              </a:rPr>
              <a:t>The grace of our Lord Jesus Christ be with your spirit, brothers and sisters.  Amen.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2" name="Picture 1" descr="6 - 17 scarred for life.jpg"/>
          <p:cNvPicPr>
            <a:picLocks noChangeAspect="1"/>
          </p:cNvPicPr>
          <p:nvPr/>
        </p:nvPicPr>
        <p:blipFill>
          <a:blip r:embed="rId2" cstate="print"/>
          <a:stretch>
            <a:fillRect/>
          </a:stretch>
        </p:blipFill>
        <p:spPr>
          <a:xfrm>
            <a:off x="533400" y="400050"/>
            <a:ext cx="8077200" cy="60579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we arrive at the final two verses of Galatians, we find a weary and worn Paul.  He writes as if he has exhausted all his energy defending the gospel of grace.  Nevertheless, Paul urges the Galatians to no longer allow the legalists to get the upper hand, thus causing him “</a:t>
            </a:r>
            <a:r>
              <a:rPr lang="en-US" sz="2400" b="1" dirty="0" smtClean="0">
                <a:effectLst>
                  <a:outerShdw blurRad="38100" dist="38100" dir="2700000" algn="tl">
                    <a:srgbClr val="000000">
                      <a:alpha val="43137"/>
                    </a:srgbClr>
                  </a:outerShdw>
                </a:effectLst>
                <a:latin typeface="Cambria" pitchFamily="18" charset="0"/>
              </a:rPr>
              <a:t>trouble</a:t>
            </a:r>
            <a:r>
              <a:rPr lang="en-US" sz="2400" b="1" dirty="0" smtClean="0">
                <a:latin typeface="Cambria" pitchFamily="18" charset="0"/>
              </a:rPr>
              <a:t>.” </a:t>
            </a:r>
          </a:p>
          <a:p>
            <a:pPr indent="457200">
              <a:spcAft>
                <a:spcPts val="1200"/>
              </a:spcAft>
            </a:pPr>
            <a:r>
              <a:rPr lang="en-US" sz="2400" b="1" dirty="0" smtClean="0">
                <a:latin typeface="Cambria" pitchFamily="18" charset="0"/>
              </a:rPr>
              <a:t>Paul had surely suffered agony as he worried over the spiritual health of the churches in </a:t>
            </a:r>
            <a:r>
              <a:rPr lang="en-US" sz="2400" b="1" dirty="0" smtClean="0">
                <a:effectLst>
                  <a:outerShdw blurRad="38100" dist="38100" dir="2700000" algn="tl">
                    <a:srgbClr val="000000">
                      <a:alpha val="43137"/>
                    </a:srgbClr>
                  </a:outerShdw>
                </a:effectLst>
                <a:latin typeface="Cambria" pitchFamily="18" charset="0"/>
              </a:rPr>
              <a:t>Galatia</a:t>
            </a:r>
            <a:r>
              <a:rPr lang="en-US" sz="2400" b="1" dirty="0" smtClean="0">
                <a:latin typeface="Cambria" pitchFamily="18" charset="0"/>
              </a:rPr>
              <a:t> and worked hard at composing a letter to free them from the threat of bondage.  If they would heed these words, they would relieve him of his anxiety.</a:t>
            </a:r>
          </a:p>
          <a:p>
            <a:pPr indent="457200">
              <a:spcAft>
                <a:spcPts val="1200"/>
              </a:spcAft>
            </a:pPr>
            <a:r>
              <a:rPr lang="en-US" sz="2400" b="1" dirty="0" smtClean="0">
                <a:latin typeface="Cambria" pitchFamily="18" charset="0"/>
              </a:rPr>
              <a:t>Why should the Galatians listen to Paul rather than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Ultimately it came down to the marks of authenticity Paul bore on his own body.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6:17 – 18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While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promoted the physical mark of circumcision, Paul pointed to the “brand-marks of Jesus.”  The Greek word for these marks, </a:t>
            </a:r>
            <a:r>
              <a:rPr lang="en-US" sz="2400" b="1" i="1" dirty="0" smtClean="0">
                <a:effectLst>
                  <a:outerShdw blurRad="38100" dist="38100" dir="2700000" algn="tl">
                    <a:srgbClr val="000000">
                      <a:alpha val="43137"/>
                    </a:srgbClr>
                  </a:outerShdw>
                </a:effectLst>
                <a:latin typeface="Cambria" pitchFamily="18" charset="0"/>
              </a:rPr>
              <a:t>“stigmata,”</a:t>
            </a:r>
            <a:r>
              <a:rPr lang="en-US" sz="2400" b="1" dirty="0" smtClean="0">
                <a:latin typeface="Cambria" pitchFamily="18" charset="0"/>
              </a:rPr>
              <a:t> refers to “signs of ownership such as were branded on slaves and cattle.”  </a:t>
            </a:r>
          </a:p>
          <a:p>
            <a:pPr indent="457200">
              <a:spcAft>
                <a:spcPts val="1200"/>
              </a:spcAft>
            </a:pPr>
            <a:r>
              <a:rPr lang="en-US" sz="2400" b="1" dirty="0" smtClean="0">
                <a:latin typeface="Cambria" pitchFamily="18" charset="0"/>
              </a:rPr>
              <a:t>Ironically, the very thing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were trying to avoid—persecution—Paul regarded as a mark of a true preacher of the gospel.  This was in line with Jesus’ own words: </a:t>
            </a:r>
            <a:r>
              <a:rPr lang="en-US" sz="2400" b="1" i="1" dirty="0" smtClean="0">
                <a:latin typeface="Cambria" pitchFamily="18" charset="0"/>
              </a:rPr>
              <a:t>“Remember the word that I said to you, ‘A slave is not greater than his master.”  If they persecuted Me, they will also persecute you”</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John 15:20</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6:17 – 18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69000"/>
          </a:srgbClr>
        </a:solidFill>
        <a:effectLst/>
      </p:bgPr>
    </p:bg>
    <p:spTree>
      <p:nvGrpSpPr>
        <p:cNvPr id="1" name=""/>
        <p:cNvGrpSpPr/>
        <p:nvPr/>
      </p:nvGrpSpPr>
      <p:grpSpPr>
        <a:xfrm>
          <a:off x="0" y="0"/>
          <a:ext cx="0" cy="0"/>
          <a:chOff x="0" y="0"/>
          <a:chExt cx="0" cy="0"/>
        </a:xfrm>
      </p:grpSpPr>
      <p:pic>
        <p:nvPicPr>
          <p:cNvPr id="3" name="Picture 2" descr="6 - 17 scarred.jpg"/>
          <p:cNvPicPr>
            <a:picLocks noChangeAspect="1"/>
          </p:cNvPicPr>
          <p:nvPr/>
        </p:nvPicPr>
        <p:blipFill>
          <a:blip r:embed="rId2" cstate="print"/>
          <a:srcRect t="3333" b="7778"/>
          <a:stretch>
            <a:fillRect/>
          </a:stretch>
        </p:blipFill>
        <p:spPr>
          <a:xfrm>
            <a:off x="1066800" y="152400"/>
            <a:ext cx="7162800" cy="6366933"/>
          </a:xfrm>
          <a:prstGeom prst="rect">
            <a:avLst/>
          </a:prstGeom>
          <a:ln>
            <a:noFill/>
          </a:ln>
          <a:effectLst>
            <a:outerShdw blurRad="190500" algn="tl" rotWithShape="0">
              <a:srgbClr val="000000">
                <a:alpha val="70000"/>
              </a:srgbClr>
            </a:outerShdw>
          </a:effectLst>
        </p:spPr>
      </p:pic>
      <p:sp>
        <p:nvSpPr>
          <p:cNvPr id="4" name="TextBox 3"/>
          <p:cNvSpPr txBox="1"/>
          <p:nvPr/>
        </p:nvSpPr>
        <p:spPr>
          <a:xfrm>
            <a:off x="1066800" y="152400"/>
            <a:ext cx="1752600" cy="1015663"/>
          </a:xfrm>
          <a:prstGeom prst="rect">
            <a:avLst/>
          </a:prstGeom>
          <a:solidFill>
            <a:srgbClr val="7030A0"/>
          </a:solidFill>
          <a:ln>
            <a:noFill/>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tIns="274320" bIns="365760" rtlCol="0">
            <a:spAutoFit/>
          </a:bodyPr>
          <a:lstStyle/>
          <a:p>
            <a:pPr algn="ctr"/>
            <a:r>
              <a:rPr lang="en-US" sz="2400" b="1" i="1" dirty="0" smtClean="0">
                <a:solidFill>
                  <a:srgbClr val="FFFF00"/>
                </a:solidFill>
                <a:effectLst>
                  <a:outerShdw blurRad="38100" dist="38100" dir="2700000" algn="tl">
                    <a:srgbClr val="000000">
                      <a:alpha val="43137"/>
                    </a:srgbClr>
                  </a:outerShdw>
                </a:effectLst>
                <a:latin typeface="Georgia" pitchFamily="18" charset="0"/>
              </a:rPr>
              <a:t>stigmata</a:t>
            </a:r>
            <a:endParaRPr lang="en-US" sz="2400" b="1" i="1" dirty="0">
              <a:solidFill>
                <a:srgbClr val="FFFF00"/>
              </a:solidFill>
              <a:effectLst>
                <a:outerShdw blurRad="38100" dist="38100" dir="2700000" algn="tl">
                  <a:srgbClr val="000000">
                    <a:alpha val="43137"/>
                  </a:srgbClr>
                </a:outerShdw>
              </a:effectLst>
              <a:latin typeface="Georgia" pitchFamily="18" charset="0"/>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24731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fired the final volley against the legalists, Paul concludes his letter on the same note on which he began and around which the whole letter revolves: grace.  </a:t>
            </a:r>
            <a:r>
              <a:rPr lang="en-US" sz="2400" b="1" i="1" dirty="0" smtClean="0">
                <a:latin typeface="Cambria" pitchFamily="18" charset="0"/>
              </a:rPr>
              <a:t>“The grace of our Lord Jesus Christ be with your spirit, brethren.  Amen.”</a:t>
            </a:r>
            <a:r>
              <a:rPr lang="en-US" sz="2400" b="1" dirty="0" smtClean="0">
                <a:latin typeface="Cambria" pitchFamily="18" charset="0"/>
              </a:rPr>
              <a:t>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lavished on the soul by Christ at the moment of salvation.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lived out in service to His glory through the sanctifying work of the Spirit.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the heart and soul of the gospel of Jesus Christ.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6:17 – 18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Paul brought the Galatian letter to a close, he again emphasized some of the great issues discussed throughout the epistle.  The conclusion contains both a summary and final statement of the issues the apostle felt so strongly about.</a:t>
            </a:r>
          </a:p>
          <a:p>
            <a:pPr indent="457200">
              <a:spcAft>
                <a:spcPts val="1200"/>
              </a:spcAft>
            </a:pPr>
            <a:r>
              <a:rPr lang="en-US" sz="2400" b="1" dirty="0" smtClean="0">
                <a:latin typeface="Cambria" pitchFamily="18" charset="0"/>
              </a:rPr>
              <a:t>Paul’s last word, written in his own hand rather than by an </a:t>
            </a:r>
            <a:r>
              <a:rPr lang="en-US" sz="2400" b="1" i="1" dirty="0" smtClean="0">
                <a:effectLst>
                  <a:outerShdw blurRad="38100" dist="38100" dir="2700000" algn="tl">
                    <a:srgbClr val="000000">
                      <a:alpha val="43137"/>
                    </a:srgbClr>
                  </a:outerShdw>
                </a:effectLst>
                <a:latin typeface="Cambria" pitchFamily="18" charset="0"/>
              </a:rPr>
              <a:t>amanuensis</a:t>
            </a:r>
            <a:r>
              <a:rPr lang="en-US" sz="2400" b="1" dirty="0" smtClean="0">
                <a:latin typeface="Cambria" pitchFamily="18" charset="0"/>
              </a:rPr>
              <a:t> or secretary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urges his Galatian friends to keep their focus on Jesus.  Neither circumcision nor uncircumcision are relevant to the Christian life.  It is all Christ and the new creation believers become in Him.</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passionate appeal to the foundation of the Christian faith (</a:t>
            </a:r>
            <a:r>
              <a:rPr lang="en-US" sz="2400" b="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turned his wayward readers back to the path of truth.  It can do the same for us when we wander from the liberty of loving service to Christ toward the extremes of legalism or license.   </a:t>
            </a:r>
          </a:p>
          <a:p>
            <a:pPr indent="457200">
              <a:spcAft>
                <a:spcPts val="1200"/>
              </a:spcAft>
            </a:pPr>
            <a:r>
              <a:rPr lang="en-US" sz="2400" b="1" dirty="0" smtClean="0">
                <a:latin typeface="Cambria" pitchFamily="18" charset="0"/>
              </a:rPr>
              <a:t>Paul argued that not only is the sinner saved by grace, but the saved sinner also lives by grace.  His main message is as relevant for us today as it was for the Galatians in     their day:  Grace and grace alone is the way </a:t>
            </a:r>
            <a:r>
              <a:rPr lang="en-US" sz="2400" b="1" i="1" u="sng" dirty="0" smtClean="0">
                <a:effectLst>
                  <a:outerShdw blurRad="38100" dist="38100" dir="2700000" algn="tl">
                    <a:srgbClr val="000000">
                      <a:alpha val="43137"/>
                    </a:srgbClr>
                  </a:outerShdw>
                </a:effectLst>
                <a:latin typeface="Cambria" pitchFamily="18" charset="0"/>
              </a:rPr>
              <a:t>to</a:t>
            </a:r>
            <a:r>
              <a:rPr lang="en-US" sz="2400" b="1" dirty="0" smtClean="0">
                <a:latin typeface="Cambria" pitchFamily="18" charset="0"/>
              </a:rPr>
              <a:t> life and             the way </a:t>
            </a:r>
            <a:r>
              <a:rPr lang="en-US" sz="2400" b="1" i="1" u="sng" dirty="0" smtClean="0">
                <a:effectLst>
                  <a:outerShdw blurRad="38100" dist="38100" dir="2700000" algn="tl">
                    <a:srgbClr val="000000">
                      <a:alpha val="43137"/>
                    </a:srgbClr>
                  </a:outerShdw>
                </a:effectLst>
                <a:latin typeface="Cambria" pitchFamily="18" charset="0"/>
              </a:rPr>
              <a:t>of</a:t>
            </a:r>
            <a:r>
              <a:rPr lang="en-US" sz="2400" b="1" dirty="0" smtClean="0">
                <a:latin typeface="Cambria" pitchFamily="18" charset="0"/>
              </a:rPr>
              <a:t> life.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6:17 – 18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2" name="Picture 1" descr="6 - 18 praise.jpg"/>
          <p:cNvPicPr>
            <a:picLocks noChangeAspect="1"/>
          </p:cNvPicPr>
          <p:nvPr/>
        </p:nvPicPr>
        <p:blipFill>
          <a:blip r:embed="rId2" cstate="print"/>
          <a:srcRect l="3333" t="3333" b="3333"/>
          <a:stretch>
            <a:fillRect/>
          </a:stretch>
        </p:blipFill>
        <p:spPr>
          <a:xfrm>
            <a:off x="152400" y="228600"/>
            <a:ext cx="8839200" cy="6400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0300"/>
            <a:ext cx="8458200" cy="5386090"/>
          </a:xfrm>
          <a:prstGeom prst="rect">
            <a:avLst/>
          </a:prstGeom>
          <a:noFill/>
        </p:spPr>
        <p:txBody>
          <a:bodyPr wrap="square" rtlCol="0">
            <a:spAutoFit/>
          </a:bodyPr>
          <a:lstStyle/>
          <a:p>
            <a:pPr marL="274320" indent="-274320">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	</a:t>
            </a:r>
            <a:r>
              <a:rPr lang="en-US" sz="2600" b="1" dirty="0" smtClean="0">
                <a:solidFill>
                  <a:prstClr val="black"/>
                </a:solidFill>
                <a:latin typeface="Cambria" pitchFamily="18" charset="0"/>
              </a:rPr>
              <a:t>As we think about the book as a whole, </a:t>
            </a:r>
            <a:r>
              <a:rPr lang="en-US" sz="2400" b="1" dirty="0" smtClean="0">
                <a:solidFill>
                  <a:prstClr val="black"/>
                </a:solidFill>
                <a:effectLst>
                  <a:outerShdw blurRad="38100" dist="38100" dir="2700000" algn="tl">
                    <a:srgbClr val="000000">
                      <a:alpha val="43137"/>
                    </a:srgbClr>
                  </a:outerShdw>
                </a:effectLst>
                <a:latin typeface="Cambria" pitchFamily="18" charset="0"/>
              </a:rPr>
              <a:t>SWINDOLL</a:t>
            </a:r>
            <a:r>
              <a:rPr lang="en-US" sz="2600" b="1" dirty="0" smtClean="0">
                <a:solidFill>
                  <a:prstClr val="black"/>
                </a:solidFill>
                <a:effectLst>
                  <a:outerShdw blurRad="38100" dist="38100" dir="2700000" algn="tl">
                    <a:srgbClr val="000000">
                      <a:alpha val="43137"/>
                    </a:srgbClr>
                  </a:outerShdw>
                </a:effectLst>
                <a:latin typeface="Cambria" pitchFamily="18" charset="0"/>
              </a:rPr>
              <a:t> </a:t>
            </a:r>
            <a:r>
              <a:rPr lang="en-US" sz="2600" b="1" dirty="0" smtClean="0">
                <a:solidFill>
                  <a:prstClr val="black"/>
                </a:solidFill>
                <a:latin typeface="Cambria" pitchFamily="18" charset="0"/>
              </a:rPr>
              <a:t>suggests a few practical principles to apply.</a:t>
            </a:r>
          </a:p>
          <a:p>
            <a:pPr marL="274320" indent="-274320">
              <a:spcAft>
                <a:spcPts val="12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[1]</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No one is immune to the temptation of drifting. </a:t>
            </a:r>
            <a:r>
              <a:rPr lang="de-DE" sz="2600" b="1" dirty="0" smtClean="0">
                <a:solidFill>
                  <a:prstClr val="black"/>
                </a:solidFill>
                <a:latin typeface="Cambria" pitchFamily="18" charset="0"/>
              </a:rPr>
              <a:t> </a:t>
            </a:r>
          </a:p>
          <a:p>
            <a:pPr marL="274320" lvl="1" indent="-274320">
              <a:spcAft>
                <a:spcPts val="1200"/>
              </a:spcAft>
              <a:buSzPct val="80000"/>
              <a:buFont typeface="Arial" pitchFamily="34" charset="0"/>
              <a:buChar char="•"/>
            </a:pPr>
            <a:r>
              <a:rPr lang="en-US" sz="2600" b="1" dirty="0" smtClean="0">
                <a:solidFill>
                  <a:prstClr val="black"/>
                </a:solidFill>
                <a:latin typeface="Cambria" pitchFamily="18" charset="0"/>
              </a:rPr>
              <a:t>If it could happen to people in the first century who lived under the direct teaching of spiritual leaders like Paul and Barnabas, it can certainly happen to us today.</a:t>
            </a:r>
          </a:p>
          <a:p>
            <a:pPr marL="274320" lvl="1" indent="-274320">
              <a:spcAft>
                <a:spcPts val="1200"/>
              </a:spcAft>
              <a:buSzPct val="80000"/>
              <a:buFont typeface="Arial" pitchFamily="34" charset="0"/>
              <a:buChar char="•"/>
            </a:pPr>
            <a:r>
              <a:rPr lang="en-US" sz="2600" b="1" dirty="0" smtClean="0">
                <a:solidFill>
                  <a:prstClr val="black"/>
                </a:solidFill>
                <a:latin typeface="Cambria" pitchFamily="18" charset="0"/>
              </a:rPr>
              <a:t>The letter of Galatians can serve as a prevailing wind to guide us, keeping us in the safe harbor of grace, and as an anchor to keep us in those calm waters.  Read the letter as if Paul was addressing you personally with either a rebuke or a warning.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1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0300"/>
            <a:ext cx="8458200" cy="4985980"/>
          </a:xfrm>
          <a:prstGeom prst="rect">
            <a:avLst/>
          </a:prstGeom>
          <a:noFill/>
        </p:spPr>
        <p:txBody>
          <a:bodyPr wrap="square" rtlCol="0">
            <a:spAutoFit/>
          </a:bodyPr>
          <a:lstStyle/>
          <a:p>
            <a:pPr marL="274320" indent="-274320">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	</a:t>
            </a:r>
            <a:r>
              <a:rPr lang="en-US" sz="2600" b="1" dirty="0" smtClean="0">
                <a:solidFill>
                  <a:prstClr val="black"/>
                </a:solidFill>
                <a:latin typeface="Cambria" pitchFamily="18" charset="0"/>
              </a:rPr>
              <a:t>As we think about the book as a whole, </a:t>
            </a:r>
            <a:r>
              <a:rPr lang="en-US" sz="2400" b="1" dirty="0" smtClean="0">
                <a:solidFill>
                  <a:prstClr val="black"/>
                </a:solidFill>
                <a:effectLst>
                  <a:outerShdw blurRad="38100" dist="38100" dir="2700000" algn="tl">
                    <a:srgbClr val="000000">
                      <a:alpha val="43137"/>
                    </a:srgbClr>
                  </a:outerShdw>
                </a:effectLst>
                <a:latin typeface="Cambria" pitchFamily="18" charset="0"/>
              </a:rPr>
              <a:t>SWINDOLL</a:t>
            </a:r>
            <a:r>
              <a:rPr lang="en-US" sz="2600" b="1" dirty="0" smtClean="0">
                <a:solidFill>
                  <a:prstClr val="black"/>
                </a:solidFill>
                <a:effectLst>
                  <a:outerShdw blurRad="38100" dist="38100" dir="2700000" algn="tl">
                    <a:srgbClr val="000000">
                      <a:alpha val="43137"/>
                    </a:srgbClr>
                  </a:outerShdw>
                </a:effectLst>
                <a:latin typeface="Cambria" pitchFamily="18" charset="0"/>
              </a:rPr>
              <a:t> </a:t>
            </a:r>
            <a:r>
              <a:rPr lang="en-US" sz="2600" b="1" dirty="0" smtClean="0">
                <a:solidFill>
                  <a:prstClr val="black"/>
                </a:solidFill>
                <a:latin typeface="Cambria" pitchFamily="18" charset="0"/>
              </a:rPr>
              <a:t>suggests a few practical principles to apply.</a:t>
            </a:r>
          </a:p>
          <a:p>
            <a:pPr marL="274320" indent="-274320">
              <a:spcAft>
                <a:spcPts val="12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[2]</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Some things are worth fighting for. </a:t>
            </a:r>
            <a:r>
              <a:rPr lang="de-DE" sz="2600" b="1" dirty="0" smtClean="0">
                <a:solidFill>
                  <a:prstClr val="black"/>
                </a:solidFill>
                <a:latin typeface="Cambria" pitchFamily="18" charset="0"/>
              </a:rPr>
              <a:t> </a:t>
            </a:r>
          </a:p>
          <a:p>
            <a:pPr marL="274320" lvl="1" indent="-274320">
              <a:spcAft>
                <a:spcPts val="1200"/>
              </a:spcAft>
              <a:buSzPct val="80000"/>
              <a:buFont typeface="Arial" pitchFamily="34" charset="0"/>
              <a:buChar char="•"/>
            </a:pPr>
            <a:r>
              <a:rPr lang="en-US" sz="2600" b="1" dirty="0" smtClean="0">
                <a:solidFill>
                  <a:prstClr val="black"/>
                </a:solidFill>
                <a:latin typeface="Cambria" pitchFamily="18" charset="0"/>
              </a:rPr>
              <a:t>The great news of salvation by grace alone through faith alone in Christ alone is one of those foundation stones of the Christian faith.  Like Paul, we need to uphold the true gospel, refuting objections and refusing to compromise.</a:t>
            </a:r>
          </a:p>
          <a:p>
            <a:pPr marL="274320" lvl="1" indent="-274320">
              <a:spcAft>
                <a:spcPts val="1200"/>
              </a:spcAft>
              <a:buSzPct val="80000"/>
              <a:buFont typeface="Arial" pitchFamily="34" charset="0"/>
              <a:buChar char="•"/>
            </a:pPr>
            <a:r>
              <a:rPr lang="en-US" sz="2600" b="1" dirty="0" smtClean="0">
                <a:solidFill>
                  <a:prstClr val="black"/>
                </a:solidFill>
                <a:latin typeface="Cambria" pitchFamily="18" charset="0"/>
              </a:rPr>
              <a:t>Firmly resist the temptation to fudge on the faith.  Refuse to change your clear understanding of grace simply to get along or to keep the peace.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1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0300"/>
            <a:ext cx="8458200" cy="4985980"/>
          </a:xfrm>
          <a:prstGeom prst="rect">
            <a:avLst/>
          </a:prstGeom>
          <a:noFill/>
        </p:spPr>
        <p:txBody>
          <a:bodyPr wrap="square" rtlCol="0">
            <a:spAutoFit/>
          </a:bodyPr>
          <a:lstStyle/>
          <a:p>
            <a:pPr marL="274320" indent="-274320">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	</a:t>
            </a:r>
            <a:r>
              <a:rPr lang="en-US" sz="2600" b="1" dirty="0" smtClean="0">
                <a:solidFill>
                  <a:prstClr val="black"/>
                </a:solidFill>
                <a:latin typeface="Cambria" pitchFamily="18" charset="0"/>
              </a:rPr>
              <a:t>As we think about the book as a whole, </a:t>
            </a:r>
            <a:r>
              <a:rPr lang="en-US" sz="2400" b="1" dirty="0" smtClean="0">
                <a:solidFill>
                  <a:prstClr val="black"/>
                </a:solidFill>
                <a:effectLst>
                  <a:outerShdw blurRad="38100" dist="38100" dir="2700000" algn="tl">
                    <a:srgbClr val="000000">
                      <a:alpha val="43137"/>
                    </a:srgbClr>
                  </a:outerShdw>
                </a:effectLst>
                <a:latin typeface="Cambria" pitchFamily="18" charset="0"/>
              </a:rPr>
              <a:t>SWINDOLL</a:t>
            </a:r>
            <a:r>
              <a:rPr lang="en-US" sz="2600" b="1" dirty="0" smtClean="0">
                <a:solidFill>
                  <a:prstClr val="black"/>
                </a:solidFill>
                <a:effectLst>
                  <a:outerShdw blurRad="38100" dist="38100" dir="2700000" algn="tl">
                    <a:srgbClr val="000000">
                      <a:alpha val="43137"/>
                    </a:srgbClr>
                  </a:outerShdw>
                </a:effectLst>
                <a:latin typeface="Cambria" pitchFamily="18" charset="0"/>
              </a:rPr>
              <a:t> </a:t>
            </a:r>
            <a:r>
              <a:rPr lang="en-US" sz="2600" b="1" dirty="0" smtClean="0">
                <a:solidFill>
                  <a:prstClr val="black"/>
                </a:solidFill>
                <a:latin typeface="Cambria" pitchFamily="18" charset="0"/>
              </a:rPr>
              <a:t>suggests a few practical principles to apply.</a:t>
            </a:r>
          </a:p>
          <a:p>
            <a:pPr marL="274320" indent="-274320">
              <a:spcAft>
                <a:spcPts val="12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[3]</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We all began at the same place, which puts us all on the same level. </a:t>
            </a:r>
            <a:r>
              <a:rPr lang="de-DE" sz="2600" b="1" dirty="0" smtClean="0">
                <a:solidFill>
                  <a:prstClr val="black"/>
                </a:solidFill>
                <a:latin typeface="Cambria" pitchFamily="18" charset="0"/>
              </a:rPr>
              <a:t> </a:t>
            </a:r>
          </a:p>
          <a:p>
            <a:pPr marL="274320" lvl="1" indent="-274320">
              <a:spcAft>
                <a:spcPts val="1200"/>
              </a:spcAft>
              <a:buSzPct val="80000"/>
              <a:buFont typeface="Arial" pitchFamily="34" charset="0"/>
              <a:buChar char="•"/>
            </a:pPr>
            <a:r>
              <a:rPr lang="en-US" sz="2600" b="1" dirty="0" smtClean="0">
                <a:solidFill>
                  <a:prstClr val="black"/>
                </a:solidFill>
                <a:latin typeface="Cambria" pitchFamily="18" charset="0"/>
              </a:rPr>
              <a:t>We all start out as rebels against God.  Through faith in His Son, we become fellow heirs of salvation and inherit the infinite blessings of Christ.</a:t>
            </a:r>
          </a:p>
          <a:p>
            <a:pPr marL="274320" lvl="1" indent="-274320">
              <a:spcAft>
                <a:spcPts val="1200"/>
              </a:spcAft>
              <a:buSzPct val="80000"/>
              <a:buFont typeface="Arial" pitchFamily="34" charset="0"/>
              <a:buChar char="•"/>
            </a:pPr>
            <a:r>
              <a:rPr lang="en-US" sz="2600" b="1" dirty="0" smtClean="0">
                <a:solidFill>
                  <a:prstClr val="black"/>
                </a:solidFill>
                <a:latin typeface="Cambria" pitchFamily="18" charset="0"/>
              </a:rPr>
              <a:t>For unbelievers, Galatians makes God’s plan of salvation clear.  For believers, Galatians reminds us that we have no reason to boast about our own salvation or to take credit for our spiritual growth.</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1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pic>
        <p:nvPicPr>
          <p:cNvPr id="81922" name="Picture 2" descr="Galatians 6:11-18 —"/>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27 April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093428"/>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both the KJV and the NIV . . .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Chapter 1:1 – 14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“Unloading the Theological Truck”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had written this letter in his own hand, using </a:t>
            </a:r>
            <a:r>
              <a:rPr lang="en-US" sz="2400" b="1" i="1" dirty="0" smtClean="0">
                <a:effectLst>
                  <a:outerShdw blurRad="38100" dist="38100" dir="2700000" algn="tl">
                    <a:srgbClr val="000000">
                      <a:alpha val="43137"/>
                    </a:srgbClr>
                  </a:outerShdw>
                </a:effectLst>
                <a:latin typeface="Cambria" pitchFamily="18" charset="0"/>
              </a:rPr>
              <a:t>“large letters”</a:t>
            </a:r>
            <a:r>
              <a:rPr lang="en-US" sz="2400" b="1" dirty="0" smtClean="0">
                <a:latin typeface="Cambria" pitchFamily="18" charset="0"/>
              </a:rPr>
              <a:t> perhaps because of an eye problem mention in Galatians </a:t>
            </a:r>
            <a:r>
              <a:rPr lang="en-US" sz="2400" b="1" dirty="0" smtClean="0">
                <a:effectLst>
                  <a:outerShdw blurRad="38100" dist="38100" dir="2700000" algn="tl">
                    <a:srgbClr val="000000">
                      <a:alpha val="43137"/>
                    </a:srgbClr>
                  </a:outerShdw>
                </a:effectLst>
                <a:latin typeface="Cambria" pitchFamily="18" charset="0"/>
              </a:rPr>
              <a:t>4:12–20</a:t>
            </a:r>
            <a:r>
              <a:rPr lang="en-US" sz="2400" b="1" dirty="0" smtClean="0">
                <a:latin typeface="Cambria" pitchFamily="18" charset="0"/>
              </a:rPr>
              <a:t>.  </a:t>
            </a:r>
          </a:p>
          <a:p>
            <a:pPr indent="457200">
              <a:spcAft>
                <a:spcPts val="1200"/>
              </a:spcAft>
            </a:pPr>
            <a:r>
              <a:rPr lang="en-US" sz="2400" b="1" dirty="0" smtClean="0">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said Paul, were motivated by pride and unwillingness to suffer for Christ.  Paul, however, would continue proclaiming the gospel that brought Jews and Gentiles together as “new and different people,” no matter how he might have to suffer because of that sometimes unpopular message.  </a:t>
            </a:r>
          </a:p>
          <a:p>
            <a:pPr indent="457200">
              <a:spcAft>
                <a:spcPts val="1200"/>
              </a:spcAft>
            </a:pPr>
            <a:r>
              <a:rPr lang="en-US" sz="2400" b="1" dirty="0" smtClean="0">
                <a:latin typeface="Cambria" pitchFamily="18" charset="0"/>
              </a:rPr>
              <a:t>Paul ended his letter as he had begun it, proclaiming the genuineness of his apostleship . . . </a:t>
            </a:r>
            <a:r>
              <a:rPr lang="en-US" sz="2400" b="1" i="1" dirty="0" smtClean="0">
                <a:effectLst>
                  <a:outerShdw blurRad="38100" dist="38100" dir="2700000" algn="tl">
                    <a:srgbClr val="000000">
                      <a:alpha val="43137"/>
                    </a:srgbClr>
                  </a:outerShdw>
                </a:effectLst>
                <a:latin typeface="Cambria" pitchFamily="18" charset="0"/>
              </a:rPr>
              <a:t>compare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6:17</a:t>
            </a:r>
            <a:r>
              <a:rPr lang="en-US" sz="2400" b="1" dirty="0" smtClean="0">
                <a:latin typeface="Cambria" pitchFamily="18" charset="0"/>
              </a:rPr>
              <a:t> </a:t>
            </a:r>
            <a:r>
              <a:rPr lang="en-US" sz="2400" b="1" i="1" dirty="0" smtClean="0">
                <a:latin typeface="Cambria" pitchFamily="18" charset="0"/>
              </a:rPr>
              <a:t>(let no man trouble me)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a:t>
            </a:r>
            <a:r>
              <a:rPr lang="en-US" sz="2400" b="1" i="1" dirty="0" smtClean="0">
                <a:latin typeface="Cambria" pitchFamily="18" charset="0"/>
              </a:rPr>
              <a:t>(neither by man, but by Jesus Christ)</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2956464"/>
            <a:ext cx="5262874" cy="954107"/>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“A Brief Reprise and </a:t>
            </a:r>
          </a:p>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A Blunt Reproof”</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6:11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04800" y="1066800"/>
            <a:ext cx="8534400" cy="1015663"/>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9144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11</a:t>
            </a:r>
            <a:r>
              <a:rPr lang="en-US" sz="2700" i="1" dirty="0" smtClean="0">
                <a:latin typeface="Georgia" pitchFamily="18" charset="0"/>
              </a:rPr>
              <a:t>See what large letters I use as I write to you with my own hand!</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Throughout the Galatian letter, Paul had been dictating his thoughts to an unnamed amanuensis (</a:t>
            </a:r>
            <a:r>
              <a:rPr lang="en-US" sz="2400" b="1" dirty="0" smtClean="0">
                <a:effectLst>
                  <a:outerShdw blurRad="38100" dist="38100" dir="2700000" algn="tl">
                    <a:srgbClr val="000000">
                      <a:alpha val="43137"/>
                    </a:srgbClr>
                  </a:outerShdw>
                </a:effectLst>
                <a:latin typeface="Cambria" pitchFamily="18" charset="0"/>
              </a:rPr>
              <a:t>secretary</a:t>
            </a:r>
            <a:r>
              <a:rPr lang="en-US" sz="2400" b="1" dirty="0" smtClean="0">
                <a:latin typeface="Cambria" pitchFamily="18" charset="0"/>
              </a:rPr>
              <a:t>).  Here, Paul takes pen in hand and conveys his final thoughts with broad, bold strokes. </a:t>
            </a:r>
          </a:p>
          <a:p>
            <a:pPr indent="457200">
              <a:spcAft>
                <a:spcPts val="1200"/>
              </a:spcAft>
            </a:pPr>
            <a:r>
              <a:rPr lang="en-US" sz="2400" b="1" dirty="0" smtClean="0">
                <a:latin typeface="Cambria" pitchFamily="18" charset="0"/>
              </a:rPr>
              <a:t>Undoubtedly, his handwriting toward the end would have verified to the Galatian Christians that this letter was indeed from Paul.  Some have suggested he used large letters because of his failing eyesight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4:15</a:t>
            </a:r>
            <a:r>
              <a:rPr lang="en-US" sz="2400" b="1" dirty="0" smtClean="0">
                <a:latin typeface="Cambria" pitchFamily="18" charset="0"/>
              </a:rPr>
              <a:t>).  Or it may have been that Paul’s own penmanship differed from the more refined script of his chosen amanuensis.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6:11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Or, in a manner similar to using ALL CAPS TO ACCENTUATE YOUR POINT, Paul may have intended to draw attention to the abrupt change of writers and to emphasize his main argument: Salvation is by grace alone through faith alone in Christ alone, not by the works of the Law.</a:t>
            </a:r>
          </a:p>
          <a:p>
            <a:pPr indent="457200">
              <a:spcAft>
                <a:spcPts val="1200"/>
              </a:spcAft>
            </a:pPr>
            <a:r>
              <a:rPr lang="en-US" sz="2400" b="1" dirty="0" smtClean="0">
                <a:latin typeface="Cambria" pitchFamily="18" charset="0"/>
              </a:rPr>
              <a:t>So, pointing to the cross one last time, Paul sends a final rebuke against the rogue band of pirates who were attempting to hijack the faith of the Galatian Christians.  As we examine what Paul has emphasized, we will see that it involves not only a succinct reprise of his argument but also a blunt reproof of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6:11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6:12 – 13</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087189"/>
            <a:ext cx="8458200" cy="3185487"/>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12</a:t>
            </a:r>
            <a:r>
              <a:rPr lang="en-US" sz="2700" i="1" dirty="0" smtClean="0">
                <a:latin typeface="Georgia" pitchFamily="18" charset="0"/>
              </a:rPr>
              <a:t>Those who want to impress people by means of the flesh are trying to compel you to be circumcised.  The only reason they do this is to avoid being persecuted for the cross of Christ.  </a:t>
            </a:r>
            <a:r>
              <a:rPr lang="en-US" sz="2700" b="1" baseline="30000" dirty="0" smtClean="0">
                <a:effectLst>
                  <a:outerShdw blurRad="38100" dist="38100" dir="2700000" algn="tl">
                    <a:srgbClr val="000000">
                      <a:alpha val="43137"/>
                    </a:srgbClr>
                  </a:outerShdw>
                </a:effectLst>
                <a:latin typeface="Georgia" pitchFamily="18" charset="0"/>
              </a:rPr>
              <a:t>13</a:t>
            </a:r>
            <a:r>
              <a:rPr lang="en-US" sz="2700" i="1" dirty="0" smtClean="0">
                <a:latin typeface="Georgia" pitchFamily="18" charset="0"/>
              </a:rPr>
              <a:t>Not even those who are circumcised keep the law, yet they want you to be circumcised that they may boast about your circumcision in the flesh.</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34126</TotalTime>
  <Words>2655</Words>
  <Application>Microsoft Office PowerPoint</Application>
  <PresentationFormat>On-screen Show (4:3)</PresentationFormat>
  <Paragraphs>103</Paragraphs>
  <Slides>37</Slides>
  <Notes>3</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6651</cp:revision>
  <dcterms:created xsi:type="dcterms:W3CDTF">2016-10-08T19:35:00Z</dcterms:created>
  <dcterms:modified xsi:type="dcterms:W3CDTF">2022-04-19T18:45:55Z</dcterms:modified>
</cp:coreProperties>
</file>